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4"/>
  </p:sldMasterIdLst>
  <p:notesMasterIdLst>
    <p:notesMasterId r:id="rId18"/>
  </p:notesMasterIdLst>
  <p:sldIdLst>
    <p:sldId id="256" r:id="rId5"/>
    <p:sldId id="1249" r:id="rId6"/>
    <p:sldId id="1085" r:id="rId7"/>
    <p:sldId id="352" r:id="rId8"/>
    <p:sldId id="1251" r:id="rId9"/>
    <p:sldId id="1253" r:id="rId10"/>
    <p:sldId id="1256" r:id="rId11"/>
    <p:sldId id="1254" r:id="rId12"/>
    <p:sldId id="1257" r:id="rId13"/>
    <p:sldId id="1260" r:id="rId14"/>
    <p:sldId id="1259" r:id="rId15"/>
    <p:sldId id="1258" r:id="rId16"/>
    <p:sldId id="1255" r:id="rId17"/>
  </p:sldIdLst>
  <p:sldSz cx="12192000" cy="6858000"/>
  <p:notesSz cx="6858000" cy="9144000"/>
  <p:custDataLst>
    <p:tags r:id="rId1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08" userDrawn="1">
          <p15:clr>
            <a:srgbClr val="A4A3A4"/>
          </p15:clr>
        </p15:guide>
        <p15:guide id="2" pos="148" userDrawn="1">
          <p15:clr>
            <a:srgbClr val="A4A3A4"/>
          </p15:clr>
        </p15:guide>
        <p15:guide id="3" orient="horz" pos="1048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558"/>
    <a:srgbClr val="045890"/>
    <a:srgbClr val="D5E3FF"/>
    <a:srgbClr val="FFE500"/>
    <a:srgbClr val="B9D0FF"/>
    <a:srgbClr val="034977"/>
    <a:srgbClr val="0000FF"/>
    <a:srgbClr val="EDE2EE"/>
    <a:srgbClr val="1B35B5"/>
    <a:srgbClr val="667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97" autoAdjust="0"/>
  </p:normalViewPr>
  <p:slideViewPr>
    <p:cSldViewPr snapToGrid="0" showGuides="1">
      <p:cViewPr>
        <p:scale>
          <a:sx n="77" d="100"/>
          <a:sy n="77" d="100"/>
        </p:scale>
        <p:origin x="-354" y="-168"/>
      </p:cViewPr>
      <p:guideLst>
        <p:guide orient="horz" pos="808"/>
        <p:guide orient="horz" pos="1048"/>
        <p:guide orient="horz" pos="2160"/>
        <p:guide orient="horz" pos="4032"/>
        <p:guide pos="1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6254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Speaker would be briefing the students that this content has been prepared for the educational purpose only and is referred from multiple sites which are cited in the last.</a:t>
            </a:r>
            <a:r>
              <a:rPr lang="en-IN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---------------------------------------------------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A disclaimer is a statement or notice that is intended to clarify, limit, or provide information about the scope, limitations, or potential risks associated with certain actions, information, products, services, or content. 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100" b="1" spc="-5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slide speaker will be introducing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the</a:t>
            </a:r>
            <a:r>
              <a:rPr lang="en-US" sz="1800" b="1" spc="-1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program</a:t>
            </a:r>
            <a:r>
              <a:rPr lang="en-US" sz="1800" b="1" spc="-1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and</a:t>
            </a:r>
            <a:r>
              <a:rPr lang="en-US" sz="1800" b="1" spc="-5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its</a:t>
            </a:r>
            <a:r>
              <a:rPr lang="en-US" sz="1800" b="1" spc="-5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outcomes.  The speaker will introduce himself in brief</a:t>
            </a:r>
            <a:endParaRPr lang="en-US" b="1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 panose="02020603050405020304"/>
              </a:rPr>
              <a:t>3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/>
          <p:cNvPicPr preferRelativeResize="0"/>
          <p:nvPr userDrawn="1"/>
        </p:nvPicPr>
        <p:blipFill rotWithShape="1">
          <a:blip r:embed="rId5"/>
          <a:srcRect/>
          <a:stretch>
            <a:fillRect/>
          </a:stretch>
        </p:blipFill>
        <p:spPr>
          <a:xfrm>
            <a:off x="10297814" y="126596"/>
            <a:ext cx="1748776" cy="58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black background with a red and blue line&#10;&#10;Description automatically generated"/>
          <p:cNvPicPr>
            <a:picLocks noChangeAspect="1"/>
          </p:cNvPicPr>
          <p:nvPr userDrawn="1"/>
        </p:nvPicPr>
        <p:blipFill rotWithShape="1">
          <a:blip r:embed="rId6"/>
          <a:srcRect t="82037" b="14815"/>
          <a:stretch>
            <a:fillRect/>
          </a:stretch>
        </p:blipFill>
        <p:spPr>
          <a:xfrm>
            <a:off x="0" y="6743065"/>
            <a:ext cx="12192000" cy="1377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0464800" cy="666750"/>
          </a:xfrm>
          <a:prstGeom prst="rect">
            <a:avLst/>
          </a:prstGeom>
        </p:spPr>
      </p:pic>
      <p:pic>
        <p:nvPicPr>
          <p:cNvPr id="20" name="Picture 19" descr="A black screen with red and blue stripes&#10;&#10;Description automatically generated"/>
          <p:cNvPicPr>
            <a:picLocks noChangeAspect="1"/>
          </p:cNvPicPr>
          <p:nvPr userDrawn="1"/>
        </p:nvPicPr>
        <p:blipFill rotWithShape="1">
          <a:blip r:embed="rId8"/>
          <a:srcRect t="94963"/>
          <a:stretch>
            <a:fillRect/>
          </a:stretch>
        </p:blipFill>
        <p:spPr>
          <a:xfrm>
            <a:off x="0" y="6522720"/>
            <a:ext cx="12192000" cy="34544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9707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3" name="Freeform 3"/>
          <p:cNvSpPr/>
          <p:nvPr/>
        </p:nvSpPr>
        <p:spPr>
          <a:xfrm>
            <a:off x="0" y="6660927"/>
            <a:ext cx="12192001" cy="197073"/>
          </a:xfrm>
          <a:custGeom>
            <a:avLst/>
            <a:gdLst/>
            <a:ahLst/>
            <a:cxnLst/>
            <a:rect l="l" t="t" r="r" b="b"/>
            <a:pathLst>
              <a:path w="17979397" h="921444">
                <a:moveTo>
                  <a:pt x="0" y="0"/>
                </a:moveTo>
                <a:lnTo>
                  <a:pt x="17979397" y="0"/>
                </a:lnTo>
                <a:lnTo>
                  <a:pt x="17979397" y="921444"/>
                </a:lnTo>
                <a:lnTo>
                  <a:pt x="0" y="92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4" name="Freeform 4"/>
          <p:cNvSpPr/>
          <p:nvPr/>
        </p:nvSpPr>
        <p:spPr>
          <a:xfrm flipV="1">
            <a:off x="0" y="4401147"/>
            <a:ext cx="2529579" cy="2456853"/>
          </a:xfrm>
          <a:custGeom>
            <a:avLst/>
            <a:gdLst/>
            <a:ahLst/>
            <a:cxnLst/>
            <a:rect l="l" t="t" r="r" b="b"/>
            <a:pathLst>
              <a:path w="3794368" h="3685280">
                <a:moveTo>
                  <a:pt x="0" y="3685280"/>
                </a:moveTo>
                <a:lnTo>
                  <a:pt x="3794368" y="3685280"/>
                </a:lnTo>
                <a:lnTo>
                  <a:pt x="3794368" y="0"/>
                </a:lnTo>
                <a:lnTo>
                  <a:pt x="0" y="0"/>
                </a:lnTo>
                <a:lnTo>
                  <a:pt x="0" y="368528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5" name="Freeform 5"/>
          <p:cNvSpPr/>
          <p:nvPr/>
        </p:nvSpPr>
        <p:spPr>
          <a:xfrm flipH="1">
            <a:off x="5301756" y="0"/>
            <a:ext cx="6890244" cy="6692149"/>
          </a:xfrm>
          <a:custGeom>
            <a:avLst/>
            <a:gdLst/>
            <a:ahLst/>
            <a:cxnLst/>
            <a:rect l="l" t="t" r="r" b="b"/>
            <a:pathLst>
              <a:path w="10335366" h="10038224">
                <a:moveTo>
                  <a:pt x="10335366" y="0"/>
                </a:moveTo>
                <a:lnTo>
                  <a:pt x="0" y="0"/>
                </a:lnTo>
                <a:lnTo>
                  <a:pt x="0" y="10038224"/>
                </a:lnTo>
                <a:lnTo>
                  <a:pt x="10335366" y="10038224"/>
                </a:lnTo>
                <a:lnTo>
                  <a:pt x="1033536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grpSp>
        <p:nvGrpSpPr>
          <p:cNvPr id="6" name="Group 6"/>
          <p:cNvGrpSpPr/>
          <p:nvPr/>
        </p:nvGrpSpPr>
        <p:grpSpPr>
          <a:xfrm>
            <a:off x="6007852" y="391844"/>
            <a:ext cx="6074313" cy="6074312"/>
            <a:chOff x="-188667" y="-69445"/>
            <a:chExt cx="1507375" cy="1507374"/>
          </a:xfrm>
        </p:grpSpPr>
        <p:sp>
          <p:nvSpPr>
            <p:cNvPr id="7" name="Freeform 7"/>
            <p:cNvSpPr/>
            <p:nvPr/>
          </p:nvSpPr>
          <p:spPr>
            <a:xfrm>
              <a:off x="-188667" y="-69445"/>
              <a:ext cx="1507375" cy="1507374"/>
            </a:xfrm>
            <a:prstGeom prst="ellipse">
              <a:avLst/>
            </a:prstGeom>
            <a:blipFill>
              <a:blip r:embed="rId6"/>
              <a:srcRect/>
              <a:stretch>
                <a:fillRect l="-78487" t="-9550" b="-9550"/>
              </a:stretch>
            </a:blipFill>
          </p:spPr>
          <p:txBody>
            <a:bodyPr/>
            <a:lstStyle/>
            <a:p>
              <a:endParaRPr lang="en-IN" sz="1245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8892" y="2584502"/>
            <a:ext cx="564895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23558"/>
                </a:solidFill>
                <a:latin typeface="+mj-lt"/>
              </a:rPr>
              <a:t>Full Stack Web Development with AI Tools</a:t>
            </a:r>
            <a:endParaRPr lang="en-US" sz="3600" b="1" dirty="0">
              <a:solidFill>
                <a:srgbClr val="023558"/>
              </a:solidFill>
            </a:endParaRPr>
          </a:p>
        </p:txBody>
      </p:sp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61" y="388408"/>
            <a:ext cx="1926070" cy="62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2572" y="4519689"/>
            <a:ext cx="4273414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i="1" dirty="0">
                <a:solidFill>
                  <a:srgbClr val="023558"/>
                </a:solidFill>
              </a:rPr>
              <a:t>Team Details – </a:t>
            </a:r>
            <a:r>
              <a:rPr lang="en-US" altLang="en-US" sz="1600" b="1" i="1" dirty="0">
                <a:solidFill>
                  <a:srgbClr val="023558"/>
                </a:solidFill>
              </a:rPr>
              <a:t>NG_CP_Team_452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18360" y="4919345"/>
            <a:ext cx="2197100" cy="7372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</a:t>
            </a:r>
            <a:r>
              <a:rPr lang="en-IN" altLang="en-US" sz="1400" i="1" dirty="0">
                <a:solidFill>
                  <a:srgbClr val="023558"/>
                </a:solidFill>
              </a:rPr>
              <a:t>Ansh Sharma</a:t>
            </a:r>
            <a:endParaRPr lang="en-US" sz="1400" i="1" dirty="0">
              <a:solidFill>
                <a:srgbClr val="023558"/>
              </a:solidFill>
            </a:endParaRP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</a:t>
            </a:r>
            <a:r>
              <a:rPr lang="en-IN" altLang="en-US" sz="1400" i="1" dirty="0">
                <a:solidFill>
                  <a:srgbClr val="023558"/>
                </a:solidFill>
              </a:rPr>
              <a:t>Ayushi Singh</a:t>
            </a:r>
            <a:endParaRPr lang="en-US" sz="1400" i="1" dirty="0">
              <a:solidFill>
                <a:srgbClr val="023558"/>
              </a:solidFill>
            </a:endParaRP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</a:t>
            </a:r>
            <a:r>
              <a:rPr lang="en-IN" altLang="en-US" sz="1400" i="1" dirty="0">
                <a:solidFill>
                  <a:srgbClr val="023558"/>
                </a:solidFill>
              </a:rPr>
              <a:t>Tanu Pant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7088" y="5898012"/>
            <a:ext cx="403771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i="1" dirty="0">
                <a:solidFill>
                  <a:srgbClr val="023558"/>
                </a:solidFill>
              </a:rPr>
              <a:t>College: </a:t>
            </a:r>
            <a:r>
              <a:rPr lang="en-US" sz="1400" i="1" dirty="0" err="1">
                <a:solidFill>
                  <a:srgbClr val="023558"/>
                </a:solidFill>
              </a:rPr>
              <a:t>Inderprastha</a:t>
            </a:r>
            <a:r>
              <a:rPr lang="en-US" sz="1400" i="1" dirty="0">
                <a:solidFill>
                  <a:srgbClr val="023558"/>
                </a:solidFill>
              </a:rPr>
              <a:t> Engineering College, Ghaziabad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95345" y="1645077"/>
            <a:ext cx="4588472" cy="742352"/>
            <a:chOff x="1283711" y="1438666"/>
            <a:chExt cx="4588472" cy="74235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1283711" y="1438666"/>
              <a:ext cx="4588472" cy="742352"/>
            </a:xfrm>
            <a:prstGeom prst="roundRect">
              <a:avLst/>
            </a:prstGeom>
            <a:solidFill>
              <a:srgbClr val="0349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41240" y="1609787"/>
              <a:ext cx="427341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E500"/>
                  </a:solidFill>
                </a:rPr>
                <a:t>Next Gen Employability Program</a:t>
              </a:r>
              <a:endParaRPr lang="en-US" dirty="0">
                <a:solidFill>
                  <a:srgbClr val="FFE500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999964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023558"/>
                </a:solidFill>
              </a:rPr>
              <a:t>Core Modules</a:t>
            </a:r>
            <a:r>
              <a:rPr lang="en-US" sz="2000" b="1" dirty="0" smtClean="0">
                <a:solidFill>
                  <a:srgbClr val="045890"/>
                </a:solidFill>
              </a:rPr>
              <a:t>:</a:t>
            </a:r>
            <a:endParaRPr lang="en-US" sz="2000" b="1" dirty="0">
              <a:solidFill>
                <a:srgbClr val="04589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367" y="1558002"/>
            <a:ext cx="105938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SEO Analyzer </a:t>
            </a:r>
            <a:r>
              <a:rPr lang="en-US" sz="1800" dirty="0" smtClean="0"/>
              <a:t>Module: Analyzes </a:t>
            </a:r>
            <a:r>
              <a:rPr lang="en-US" sz="1800" dirty="0"/>
              <a:t>website URL to evaluate overall SEO performance in real time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Keyword Analysis </a:t>
            </a:r>
            <a:r>
              <a:rPr lang="en-US" sz="1800" dirty="0" smtClean="0"/>
              <a:t>Module: Identifies </a:t>
            </a:r>
            <a:r>
              <a:rPr lang="en-US" sz="1800" dirty="0"/>
              <a:t>relevant keywords, search intent, and keyword coverage using AI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Content &amp; Semantic Analysis </a:t>
            </a:r>
            <a:r>
              <a:rPr lang="en-US" sz="1800" dirty="0" err="1" smtClean="0"/>
              <a:t>Module:Evaluates</a:t>
            </a:r>
            <a:r>
              <a:rPr lang="en-US" sz="1800" dirty="0" smtClean="0"/>
              <a:t> </a:t>
            </a:r>
            <a:r>
              <a:rPr lang="en-US" sz="1800" dirty="0"/>
              <a:t>content clarity, relevance, and semantic </a:t>
            </a:r>
            <a:r>
              <a:rPr lang="en-US" sz="1800" dirty="0" smtClean="0"/>
              <a:t>effectiveness.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SEO Scoring &amp; Ranking </a:t>
            </a:r>
            <a:r>
              <a:rPr lang="en-US" sz="1800" dirty="0" smtClean="0"/>
              <a:t>Module: Generates </a:t>
            </a:r>
            <a:r>
              <a:rPr lang="en-US" sz="1800" dirty="0"/>
              <a:t>SEO score and tracks keyword ranking performance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AI Recommendation </a:t>
            </a:r>
            <a:r>
              <a:rPr lang="en-US" sz="1800" dirty="0" smtClean="0"/>
              <a:t>Module: Provides </a:t>
            </a:r>
            <a:r>
              <a:rPr lang="en-US" sz="1800" dirty="0"/>
              <a:t>actionable suggestions to optimize content and SEO strategy.</a:t>
            </a:r>
          </a:p>
          <a:p>
            <a:endParaRPr lang="en-US" sz="1800" dirty="0"/>
          </a:p>
          <a:p>
            <a:r>
              <a:rPr lang="en-US" sz="1800" dirty="0" smtClean="0"/>
              <a:t> 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56895" y="91440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2000" b="1" dirty="0" smtClean="0">
                <a:solidFill>
                  <a:srgbClr val="213163"/>
                </a:solidFill>
                <a:sym typeface="+mn-ea"/>
              </a:rPr>
              <a:t>    System </a:t>
            </a:r>
            <a:r>
              <a:rPr lang="en-IN" sz="2000" b="1" dirty="0">
                <a:solidFill>
                  <a:srgbClr val="213163"/>
                </a:solidFill>
                <a:sym typeface="+mn-ea"/>
              </a:rPr>
              <a:t>Flowchart</a:t>
            </a:r>
          </a:p>
        </p:txBody>
      </p:sp>
      <p:pic>
        <p:nvPicPr>
          <p:cNvPr id="2" name="Picture 2" descr="C:\Users\LENOVO\Downloads\Gemini_Generated_Image_klywudklywudkl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" b="6079"/>
          <a:stretch/>
        </p:blipFill>
        <p:spPr bwMode="auto">
          <a:xfrm>
            <a:off x="1161536" y="1313180"/>
            <a:ext cx="9551772" cy="496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56895" y="97345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  <a:sym typeface="+mn-ea"/>
              </a:rPr>
              <a:t>Conclusion and Future work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56895" y="1592580"/>
            <a:ext cx="844804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Progressing SEO evaluation beyond single-dimension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Refining scoring using adaptive intelligence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Integrating off-page and technical SEO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Strategic benchmarking for informed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Maturing the system for scalable </a:t>
            </a:r>
            <a:r>
              <a:rPr lang="en-US" altLang="en-US" sz="1800" dirty="0" smtClean="0"/>
              <a:t>deployment</a:t>
            </a: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Expanding optimization to include AI-driven analysis for voice search, video transcripts, and visual search rankings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Integrate Multi-Language </a:t>
            </a:r>
            <a:r>
              <a:rPr lang="en-US" sz="1800" dirty="0"/>
              <a:t>Localization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US" sz="2000" b="1" dirty="0">
                <a:solidFill>
                  <a:srgbClr val="213163"/>
                </a:solidFill>
              </a:rPr>
              <a:t>R</a:t>
            </a:r>
            <a:r>
              <a:rPr lang="en-IN" sz="2000" b="1" dirty="0" err="1" smtClean="0">
                <a:solidFill>
                  <a:srgbClr val="213163"/>
                </a:solidFill>
              </a:rPr>
              <a:t>eferences</a:t>
            </a:r>
            <a:r>
              <a:rPr lang="en-IN" sz="2000" b="1" dirty="0" smtClean="0">
                <a:solidFill>
                  <a:srgbClr val="213163"/>
                </a:solidFill>
              </a:rPr>
              <a:t/>
            </a:r>
            <a:br>
              <a:rPr lang="en-IN" sz="2000" b="1" dirty="0" smtClean="0">
                <a:solidFill>
                  <a:srgbClr val="213163"/>
                </a:solidFill>
              </a:rPr>
            </a:br>
            <a:r>
              <a:rPr lang="en-IN" sz="2000" b="1" dirty="0">
                <a:solidFill>
                  <a:srgbClr val="213163"/>
                </a:solidFill>
              </a:rPr>
              <a:t/>
            </a:r>
            <a:br>
              <a:rPr lang="en-IN" sz="2000" b="1" dirty="0">
                <a:solidFill>
                  <a:srgbClr val="213163"/>
                </a:solidFill>
              </a:rPr>
            </a:b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Google Shape;62;g5fab984687_2_0"/>
          <p:cNvSpPr txBox="1"/>
          <p:nvPr/>
        </p:nvSpPr>
        <p:spPr>
          <a:xfrm>
            <a:off x="266686" y="1295647"/>
            <a:ext cx="8898173" cy="505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 smtClean="0"/>
              <a:t>Brin</a:t>
            </a:r>
            <a:r>
              <a:rPr lang="en-US" sz="1800" dirty="0" smtClean="0"/>
              <a:t> </a:t>
            </a:r>
            <a:r>
              <a:rPr lang="en-US" sz="1800" dirty="0"/>
              <a:t>&amp; Page : Established foundational web search ranking principles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Google SEO Guide : Standard benchmarks for technical site compliance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Jain &amp; Kumar : Transitioned manual SEO to AI</a:t>
            </a:r>
            <a:r>
              <a:rPr lang="en-IN" altLang="en-US" sz="1800" dirty="0"/>
              <a:t>-</a:t>
            </a:r>
            <a:r>
              <a:rPr lang="en-US" sz="1800" dirty="0"/>
              <a:t>driven automation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BERT (Devlin et al.) : Revolutionized intent-based semantic search understanding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Google Core Vitals : Critical metrics for user experience performance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31140" indent="-231140">
              <a:lnSpc>
                <a:spcPct val="200000"/>
              </a:lnSpc>
              <a:spcBef>
                <a:spcPts val="265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altLang="en-US" sz="1800" dirty="0"/>
              <a:t> </a:t>
            </a:r>
            <a:r>
              <a:rPr lang="en-US" sz="1800" dirty="0"/>
              <a:t>TF-IDF – Term Weighting </a:t>
            </a:r>
            <a:r>
              <a:rPr lang="en-US" sz="1800" dirty="0" err="1"/>
              <a:t>Revisited</a:t>
            </a:r>
            <a:r>
              <a:rPr lang="en-IN" altLang="en-US" sz="1800" dirty="0" err="1"/>
              <a:t> </a:t>
            </a:r>
            <a:r>
              <a:rPr lang="en-US" sz="1800" dirty="0" err="1"/>
              <a:t>:</a:t>
            </a:r>
            <a:r>
              <a:rPr lang="en-IN" altLang="en-US" sz="1800" dirty="0" err="1"/>
              <a:t> </a:t>
            </a:r>
            <a:r>
              <a:rPr lang="en-US" sz="1800" dirty="0" err="1"/>
              <a:t>Rank</a:t>
            </a:r>
            <a:r>
              <a:rPr lang="en-US" sz="1800" dirty="0"/>
              <a:t> keywords by importance</a:t>
            </a:r>
            <a:r>
              <a:rPr lang="en-IN" altLang="en-US" sz="1800" dirty="0"/>
              <a:t>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94840" y="1516840"/>
            <a:ext cx="8402320" cy="4033672"/>
            <a:chOff x="2159836" y="1516840"/>
            <a:chExt cx="8402320" cy="4033672"/>
          </a:xfrm>
        </p:grpSpPr>
        <p:grpSp>
          <p:nvGrpSpPr>
            <p:cNvPr id="5" name="Group 4"/>
            <p:cNvGrpSpPr/>
            <p:nvPr/>
          </p:nvGrpSpPr>
          <p:grpSpPr>
            <a:xfrm>
              <a:off x="2159836" y="1608432"/>
              <a:ext cx="8402320" cy="3942080"/>
              <a:chOff x="2159836" y="1457960"/>
              <a:chExt cx="8402320" cy="3942080"/>
            </a:xfrm>
          </p:grpSpPr>
          <p:sp>
            <p:nvSpPr>
              <p:cNvPr id="3" name="Rectangle: Rounded Corners 2"/>
              <p:cNvSpPr/>
              <p:nvPr/>
            </p:nvSpPr>
            <p:spPr>
              <a:xfrm>
                <a:off x="2159836" y="1457960"/>
                <a:ext cx="8402320" cy="3942080"/>
              </a:xfrm>
              <a:prstGeom prst="roundRect">
                <a:avLst>
                  <a:gd name="adj" fmla="val 10997"/>
                </a:avLst>
              </a:prstGeom>
              <a:solidFill>
                <a:srgbClr val="0349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159836" y="4391210"/>
                <a:ext cx="84023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E500"/>
                    </a:solidFill>
                  </a:rPr>
                  <a:t>The content is curated from online/offline resources and used for educational purpose only.</a:t>
                </a:r>
              </a:p>
            </p:txBody>
          </p:sp>
        </p:grpSp>
        <p:pic>
          <p:nvPicPr>
            <p:cNvPr id="8" name="Picture 7" descr="A blue sign with black background&#10;&#10;AI-generated content may be incorrect."/>
            <p:cNvPicPr>
              <a:picLocks noChangeAspect="1"/>
            </p:cNvPicPr>
            <p:nvPr/>
          </p:nvPicPr>
          <p:blipFill>
            <a:blip r:embed="rId4"/>
            <a:srcRect l="9324" t="20721" r="6756" b="23454"/>
            <a:stretch>
              <a:fillRect/>
            </a:stretch>
          </p:blipFill>
          <p:spPr>
            <a:xfrm>
              <a:off x="2487153" y="1516840"/>
              <a:ext cx="7747686" cy="289914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line with a black background&#10;&#10;AI-generated content may be incorrect."/>
          <p:cNvPicPr>
            <a:picLocks noChangeAspect="1"/>
          </p:cNvPicPr>
          <p:nvPr/>
        </p:nvPicPr>
        <p:blipFill>
          <a:blip r:embed="rId4"/>
          <a:srcRect l="9820" t="30090" r="9640" b="30270"/>
          <a:stretch>
            <a:fillRect/>
          </a:stretch>
        </p:blipFill>
        <p:spPr>
          <a:xfrm>
            <a:off x="802675" y="1603289"/>
            <a:ext cx="10586649" cy="39078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2785" y="3251200"/>
            <a:ext cx="84575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500" b="1" dirty="0">
                <a:solidFill>
                  <a:srgbClr val="D5E3FF"/>
                </a:solidFill>
              </a:rPr>
              <a:t>AI POWERED SEARCH ENGINE OPTIMIZATION          SYSTEM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5063" y="2882104"/>
            <a:ext cx="22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D5E3FF"/>
                </a:solidFill>
              </a:rPr>
              <a:t>Project Title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>
                <a:solidFill>
                  <a:srgbClr val="213163"/>
                </a:solidFill>
              </a:rPr>
              <a:t>Table of Contents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Google Shape;62;g5fab984687_2_0"/>
          <p:cNvSpPr txBox="1"/>
          <p:nvPr/>
        </p:nvSpPr>
        <p:spPr>
          <a:xfrm>
            <a:off x="185129" y="1270699"/>
            <a:ext cx="5754564" cy="304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31775" indent="-231775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Introduction</a:t>
            </a:r>
          </a:p>
          <a:p>
            <a:pPr marL="231775" indent="-231775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Problem Statement</a:t>
            </a:r>
          </a:p>
          <a:p>
            <a:pPr marL="231775" indent="-231775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altLang="en-US" sz="1800" dirty="0"/>
              <a:t>Proposed Solution</a:t>
            </a:r>
            <a:endParaRPr lang="en-US" sz="1800" dirty="0"/>
          </a:p>
          <a:p>
            <a:pPr marL="231775" indent="-231775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Key Features</a:t>
            </a:r>
          </a:p>
          <a:p>
            <a:pPr marL="231775" indent="-231775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Technology Stack</a:t>
            </a:r>
          </a:p>
          <a:p>
            <a:pPr marL="231775" indent="-231775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System Flowchart</a:t>
            </a:r>
          </a:p>
          <a:p>
            <a:pPr marL="231775" indent="-231775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Core </a:t>
            </a:r>
            <a:r>
              <a:rPr lang="en-IN" sz="1800" dirty="0" smtClean="0"/>
              <a:t>Modules</a:t>
            </a:r>
          </a:p>
          <a:p>
            <a:pPr marL="231775" indent="-231775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 smtClean="0"/>
              <a:t>Conclusion </a:t>
            </a:r>
            <a:r>
              <a:rPr lang="en-IN" sz="1800" dirty="0"/>
              <a:t>and Future work</a:t>
            </a:r>
          </a:p>
          <a:p>
            <a:pPr marL="231775" indent="-231775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References</a:t>
            </a:r>
            <a:endParaRPr lang="en-US" sz="1800" dirty="0"/>
          </a:p>
        </p:txBody>
      </p:sp>
      <p:pic>
        <p:nvPicPr>
          <p:cNvPr id="3" name="Picture 2" descr="A light bulb with a black background&#10;&#10;Description automatically generated"/>
          <p:cNvPicPr>
            <a:picLocks noChangeAspect="1"/>
          </p:cNvPicPr>
          <p:nvPr/>
        </p:nvPicPr>
        <p:blipFill rotWithShape="1">
          <a:blip r:embed="rId4"/>
          <a:srcRect l="7117" t="5427" r="7295" b="7474"/>
          <a:stretch>
            <a:fillRect/>
          </a:stretch>
        </p:blipFill>
        <p:spPr>
          <a:xfrm>
            <a:off x="7112000" y="1092200"/>
            <a:ext cx="4551680" cy="46321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Introduction</a:t>
            </a:r>
            <a:br>
              <a:rPr lang="en-IN" sz="2000" b="1" dirty="0">
                <a:solidFill>
                  <a:srgbClr val="213163"/>
                </a:solidFill>
              </a:rPr>
            </a:b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18440" y="1433195"/>
            <a:ext cx="69945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 dirty="0"/>
              <a:t>AI SEO is a web-based application that analyzes website content and provides SEO scores with optimiz</a:t>
            </a:r>
            <a:r>
              <a:rPr lang="en-IN" altLang="en-US" sz="1800" dirty="0"/>
              <a:t>ed</a:t>
            </a:r>
            <a:r>
              <a:rPr lang="en-US" altLang="en-US" sz="1800" dirty="0"/>
              <a:t> suggestions using </a:t>
            </a:r>
            <a:r>
              <a:rPr lang="en-IN" altLang="en-US" sz="1800" dirty="0"/>
              <a:t>a</a:t>
            </a:r>
            <a:r>
              <a:rPr lang="en-US" altLang="en-US" sz="1800" dirty="0"/>
              <a:t>rtificially intelligent rule-based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 dirty="0"/>
              <a:t>SEO improves </a:t>
            </a:r>
            <a:r>
              <a:rPr lang="en-IN" altLang="en-US" sz="1800" dirty="0"/>
              <a:t>a </a:t>
            </a:r>
            <a:r>
              <a:rPr lang="en-US" altLang="en-US" sz="1800" dirty="0"/>
              <a:t>website</a:t>
            </a:r>
            <a:r>
              <a:rPr lang="en-IN" altLang="en-US" sz="1800" dirty="0"/>
              <a:t>’s</a:t>
            </a:r>
            <a:r>
              <a:rPr lang="en-US" altLang="en-US" sz="1800" dirty="0"/>
              <a:t> ranking on search </a:t>
            </a:r>
            <a:r>
              <a:rPr lang="en-US" altLang="en-US" sz="1800" dirty="0" smtClean="0"/>
              <a:t>engines.</a:t>
            </a:r>
            <a:endParaRPr lang="en-US" alt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 dirty="0"/>
              <a:t>Analyzes website content </a:t>
            </a:r>
            <a:r>
              <a:rPr lang="en-US" altLang="en-US" sz="1800" dirty="0" smtClean="0"/>
              <a:t>quality.</a:t>
            </a:r>
            <a:endParaRPr lang="en-US" alt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Provides data-driven SEO </a:t>
            </a:r>
            <a:r>
              <a:rPr lang="en-US" sz="1800" dirty="0" smtClean="0"/>
              <a:t>insights and Improvements.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Increasing website visibility across the web</a:t>
            </a:r>
            <a:endParaRPr lang="en-US" altLang="en-US" sz="1800" dirty="0"/>
          </a:p>
          <a:p>
            <a:endParaRPr lang="en-US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988541"/>
            <a:ext cx="4009239" cy="474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347704" y="1145434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Problem Statements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74625" y="1575118"/>
            <a:ext cx="103533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ym typeface="+mn-ea"/>
              </a:rPr>
              <a:t>Traditional SEO is </a:t>
            </a:r>
            <a:r>
              <a:rPr lang="en-US" altLang="en-US" sz="1800" dirty="0" smtClean="0">
                <a:sym typeface="+mn-ea"/>
              </a:rPr>
              <a:t>time-consuming.</a:t>
            </a: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Beginners struggle to optimize </a:t>
            </a:r>
            <a:r>
              <a:rPr lang="en-US" altLang="en-US" sz="1800" dirty="0" smtClean="0"/>
              <a:t>content.</a:t>
            </a: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High dependency on expensive SEO </a:t>
            </a:r>
            <a:r>
              <a:rPr lang="en-US" altLang="en-US" sz="1800" dirty="0" smtClean="0"/>
              <a:t>expertise.</a:t>
            </a: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Expensive SEO tools in </a:t>
            </a:r>
            <a:r>
              <a:rPr lang="en-US" altLang="en-US" sz="1800" dirty="0" smtClean="0"/>
              <a:t>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Businesses struggle to adapt to frequent search engine algorithm </a:t>
            </a:r>
            <a:r>
              <a:rPr lang="en-US" sz="1800" dirty="0" smtClean="0"/>
              <a:t>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Startups are drowning in SEO metrics (rankings, backlinks, DA) but lack a tool that tells them exactly </a:t>
            </a:r>
            <a:r>
              <a:rPr lang="en-US" sz="1800" dirty="0" smtClean="0"/>
              <a:t>what</a:t>
            </a:r>
            <a:r>
              <a:rPr lang="en-US" sz="1800" i="1" dirty="0" smtClean="0"/>
              <a:t>  </a:t>
            </a:r>
            <a:r>
              <a:rPr lang="en-US" sz="1800" dirty="0" smtClean="0"/>
              <a:t>to </a:t>
            </a:r>
            <a:r>
              <a:rPr lang="en-US" sz="1800" dirty="0"/>
              <a:t>change today for revenue.</a:t>
            </a:r>
            <a:endParaRPr lang="en-US" altLang="en-US" sz="1800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07975" y="100203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  <a:sym typeface="+mn-ea"/>
              </a:rPr>
              <a:t>Proposed Solution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7975" y="1707515"/>
            <a:ext cx="5768975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/>
              <a:t>Scalable AI-powered SEO optimization system</a:t>
            </a:r>
          </a:p>
          <a:p>
            <a:endParaRPr lang="en-US" altLang="en-US" sz="1800"/>
          </a:p>
          <a:p>
            <a:r>
              <a:rPr lang="en-US" altLang="en-US" sz="1800"/>
              <a:t>Manages keyword research and content analysis</a:t>
            </a:r>
          </a:p>
          <a:p>
            <a:endParaRPr lang="en-US" altLang="en-US" sz="1800"/>
          </a:p>
          <a:p>
            <a:r>
              <a:rPr lang="en-US" altLang="en-US" sz="1800"/>
              <a:t>Applies actionable SEO recommendations</a:t>
            </a:r>
          </a:p>
          <a:p>
            <a:endParaRPr lang="en-US" altLang="en-US" sz="1800"/>
          </a:p>
          <a:p>
            <a:r>
              <a:rPr lang="en-US" altLang="en-US" sz="1800"/>
              <a:t>Renders real-time performance insights</a:t>
            </a:r>
          </a:p>
          <a:p>
            <a:endParaRPr lang="en-US" altLang="en-US" sz="1800"/>
          </a:p>
          <a:p>
            <a:r>
              <a:rPr lang="en-US" altLang="en-US" sz="1800"/>
              <a:t>Technical knowledge not required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39" y="904858"/>
            <a:ext cx="4054602" cy="490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87065" y="853606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Key Features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34778" y="1513012"/>
            <a:ext cx="6166021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SEO score (0–100)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Keyword density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ym typeface="+mn-ea"/>
              </a:rPr>
              <a:t>Clean and user-friendly dashboard</a:t>
            </a: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Meta title &amp; description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Content improvement </a:t>
            </a:r>
            <a:r>
              <a:rPr lang="en-US" altLang="zh-CN" sz="1800" dirty="0" smtClean="0"/>
              <a:t>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ym typeface="+mn-ea"/>
              </a:rPr>
              <a:t>AI SEO focuses on semantic authority and entity mapping.</a:t>
            </a:r>
            <a:endParaRPr lang="en-US" altLang="zh-CN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Manual SEO takes weeks; AI SEO adapts in </a:t>
            </a:r>
            <a:r>
              <a:rPr lang="en-US" sz="1800" dirty="0" smtClean="0"/>
              <a:t>real-time to algorithm shifts.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</p:txBody>
      </p:sp>
      <p:pic>
        <p:nvPicPr>
          <p:cNvPr id="4098" name="Picture 2" descr="C:\Users\LENOVO\Pictures\Screenshots\Screenshot (24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50" y="1664335"/>
            <a:ext cx="5829935" cy="35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42290" y="111950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  <a:sym typeface="+mn-ea"/>
              </a:rPr>
              <a:t>Technical Stack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42289" y="1650365"/>
            <a:ext cx="99238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/>
              <a:t>Frontend: </a:t>
            </a:r>
            <a:r>
              <a:rPr lang="en-US" altLang="zh-CN" sz="1800" dirty="0"/>
              <a:t>HTML, CSS,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Backend:</a:t>
            </a:r>
            <a:r>
              <a:rPr lang="en-US" sz="1800" dirty="0"/>
              <a:t> Python and </a:t>
            </a:r>
            <a:r>
              <a:rPr lang="en-US" sz="1800" dirty="0" err="1"/>
              <a:t>Django</a:t>
            </a:r>
            <a:r>
              <a:rPr lang="en-US" sz="1800" dirty="0"/>
              <a:t> </a:t>
            </a:r>
            <a:r>
              <a:rPr lang="en-US" sz="1800" dirty="0" smtClean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API Layer:</a:t>
            </a:r>
            <a:r>
              <a:rPr lang="en-US" sz="1800" dirty="0"/>
              <a:t> </a:t>
            </a:r>
            <a:r>
              <a:rPr lang="en-US" sz="1800" dirty="0" err="1" smtClean="0"/>
              <a:t>Django</a:t>
            </a:r>
            <a:r>
              <a:rPr lang="en-US" sz="1800" dirty="0" smtClean="0"/>
              <a:t>  </a:t>
            </a:r>
            <a:r>
              <a:rPr lang="en-US" sz="1800" dirty="0" smtClean="0"/>
              <a:t>API </a:t>
            </a:r>
            <a:r>
              <a:rPr lang="en-US" sz="1800" dirty="0"/>
              <a:t>for seamless communication between frontend and AI services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Web Scraping:</a:t>
            </a:r>
            <a:r>
              <a:rPr lang="en-US" sz="1800" dirty="0" smtClean="0"/>
              <a:t> request , </a:t>
            </a:r>
            <a:r>
              <a:rPr lang="en-US" sz="1800" dirty="0" err="1" smtClean="0"/>
              <a:t>Beautifulsoup</a:t>
            </a:r>
            <a:r>
              <a:rPr lang="en-US" sz="1800" dirty="0" smtClean="0"/>
              <a:t>(bs4)</a:t>
            </a:r>
            <a:endParaRPr lang="en-US" sz="1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AI &amp; Machine Learning:</a:t>
            </a:r>
            <a:r>
              <a:rPr lang="en-US" sz="1800" dirty="0"/>
              <a:t> </a:t>
            </a:r>
            <a:r>
              <a:rPr lang="en-US" sz="1800" dirty="0" smtClean="0"/>
              <a:t>ML </a:t>
            </a:r>
            <a:r>
              <a:rPr lang="en-US" sz="1800" dirty="0"/>
              <a:t>models and </a:t>
            </a:r>
            <a:r>
              <a:rPr lang="en-US" sz="1800" dirty="0" smtClean="0"/>
              <a:t>algorithms  </a:t>
            </a:r>
            <a:r>
              <a:rPr lang="en-US" sz="1800" dirty="0" err="1" smtClean="0"/>
              <a:t>sklearn.linear_model</a:t>
            </a:r>
            <a:r>
              <a:rPr lang="en-US" sz="1800" dirty="0" smtClean="0"/>
              <a:t>,</a:t>
            </a:r>
            <a:r>
              <a:rPr lang="en-US" sz="1800" dirty="0"/>
              <a:t> </a:t>
            </a:r>
            <a:r>
              <a:rPr lang="en-US" sz="1800" dirty="0" err="1" smtClean="0"/>
              <a:t>TfidfVectorizer,NLP</a:t>
            </a:r>
            <a:r>
              <a:rPr lang="en-US" sz="1800" dirty="0" smtClean="0"/>
              <a:t> and </a:t>
            </a:r>
            <a:r>
              <a:rPr lang="en-US" sz="1800" dirty="0" err="1" smtClean="0"/>
              <a:t>LLms</a:t>
            </a:r>
            <a:r>
              <a:rPr lang="en-US" sz="1800" dirty="0"/>
              <a:t> </a:t>
            </a:r>
            <a:r>
              <a:rPr lang="en-US" sz="1800" dirty="0" smtClean="0"/>
              <a:t> </a:t>
            </a:r>
            <a:r>
              <a:rPr lang="en-US" sz="1800" dirty="0"/>
              <a:t>for predictive SEO and content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Database:</a:t>
            </a:r>
            <a:r>
              <a:rPr lang="en-US" sz="1800" dirty="0"/>
              <a:t> </a:t>
            </a:r>
            <a:r>
              <a:rPr lang="en-US" sz="1800" dirty="0" smtClean="0"/>
              <a:t>SQLite3 </a:t>
            </a:r>
            <a:r>
              <a:rPr lang="en-US" sz="1800" dirty="0"/>
              <a:t>for lightweight, efficient, and reliable data storage.</a:t>
            </a:r>
            <a:endParaRPr lang="en-US" altLang="zh-CN" sz="18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/>
</ds:datastoreItem>
</file>

<file path=customXml/itemProps2.xml><?xml version="1.0" encoding="utf-8"?>
<ds:datastoreItem xmlns:ds="http://schemas.openxmlformats.org/officeDocument/2006/customXml" ds:itemID="{3706AB80-2608-47D7-8AC8-FA6BC8A9B27C}">
  <ds:schemaRefs/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0fa2617-96bd-425d-8578-e93563fe37c5"/>
    <ds:schemaRef ds:uri="9162bd5b-4ed9-4da3-b376-05204580ba3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1173</Words>
  <Application>Microsoft Office PowerPoint</Application>
  <PresentationFormat>Custom</PresentationFormat>
  <Paragraphs>261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PowerPoint Presentation</vt:lpstr>
      <vt:lpstr>PowerPoint Presentation</vt:lpstr>
      <vt:lpstr>PowerPoint Presentation</vt:lpstr>
      <vt:lpstr>Table of Contents</vt:lpstr>
      <vt:lpstr>Introduction </vt:lpstr>
      <vt:lpstr>Problem Statements</vt:lpstr>
      <vt:lpstr>PowerPoint Presentation</vt:lpstr>
      <vt:lpstr>Key Features</vt:lpstr>
      <vt:lpstr>PowerPoint Presentation</vt:lpstr>
      <vt:lpstr>PowerPoint Presentation</vt:lpstr>
      <vt:lpstr>PowerPoint Presentation</vt:lpstr>
      <vt:lpstr>PowerPoint Presentation</vt:lpstr>
      <vt:lpstr>References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Helvin Mg</dc:creator>
  <cp:lastModifiedBy>LENOVO</cp:lastModifiedBy>
  <cp:revision>42</cp:revision>
  <dcterms:created xsi:type="dcterms:W3CDTF">2026-01-31T16:43:00Z</dcterms:created>
  <dcterms:modified xsi:type="dcterms:W3CDTF">2026-02-03T06:27:03Z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ArticulateGUID">
    <vt:lpwstr>ADA14AB9-6E05-4AF1-84FB-ACE67E38F4B9</vt:lpwstr>
  </property>
  <property fmtid="{D5CDD505-2E9C-101B-9397-08002B2CF9AE}" pid="4" name="ArticulatePath">
    <vt:lpwstr>https://edunetfoundationorg-my.sharepoint.com/personal/kaisar_edunetfoundation_org/Documents/Beutified ppt/EY/Student showcase 2025/Master Class 2 - UI_UX Design Principles</vt:lpwstr>
  </property>
  <property fmtid="{D5CDD505-2E9C-101B-9397-08002B2CF9AE}" pid="5" name="ICV">
    <vt:lpwstr>82BC36BDF5294409B17B0091C2CD7FE5_13</vt:lpwstr>
  </property>
  <property fmtid="{D5CDD505-2E9C-101B-9397-08002B2CF9AE}" pid="6" name="KSOProductBuildVer">
    <vt:lpwstr>1033-12.2.0.23196</vt:lpwstr>
  </property>
</Properties>
</file>